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7" r:id="rId5"/>
    <p:sldId id="343" r:id="rId6"/>
    <p:sldId id="342" r:id="rId7"/>
    <p:sldId id="341" r:id="rId8"/>
    <p:sldId id="344" r:id="rId9"/>
    <p:sldId id="345" r:id="rId10"/>
    <p:sldId id="346" r:id="rId11"/>
    <p:sldId id="347" r:id="rId12"/>
    <p:sldId id="348" r:id="rId13"/>
    <p:sldId id="334" r:id="rId14"/>
    <p:sldId id="324" r:id="rId15"/>
    <p:sldId id="282" r:id="rId16"/>
    <p:sldId id="326" r:id="rId17"/>
    <p:sldId id="327" r:id="rId18"/>
    <p:sldId id="328" r:id="rId19"/>
    <p:sldId id="329" r:id="rId20"/>
    <p:sldId id="330" r:id="rId21"/>
    <p:sldId id="331" r:id="rId22"/>
    <p:sldId id="349" r:id="rId23"/>
    <p:sldId id="335" r:id="rId24"/>
    <p:sldId id="333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2" r:id="rId37"/>
    <p:sldId id="361" r:id="rId38"/>
    <p:sldId id="363" r:id="rId39"/>
    <p:sldId id="364" r:id="rId40"/>
    <p:sldId id="365" r:id="rId41"/>
    <p:sldId id="272" r:id="rId42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9">
          <p15:clr>
            <a:srgbClr val="A4A3A4"/>
          </p15:clr>
        </p15:guide>
        <p15:guide id="2" pos="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5AE6"/>
    <a:srgbClr val="663AB6"/>
    <a:srgbClr val="3C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8" autoAdjust="0"/>
    <p:restoredTop sz="88047" autoAdjust="0"/>
  </p:normalViewPr>
  <p:slideViewPr>
    <p:cSldViewPr snapToGrid="0" snapToObjects="1" showGuides="1">
      <p:cViewPr varScale="1">
        <p:scale>
          <a:sx n="57" d="100"/>
          <a:sy n="57" d="100"/>
        </p:scale>
        <p:origin x="738" y="72"/>
      </p:cViewPr>
      <p:guideLst>
        <p:guide orient="horz" pos="739"/>
        <p:guide pos="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A144-423A-4944-BDFC-B26751617F8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Reconsideration, Adjustment and Void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3606-C5C8-4E4F-A87E-34B6AFC5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4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9DBD-E77D-4871-B3D3-CB56C1CEF037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E46E6-3AB7-484F-9FBF-FD47303B77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804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slide – indicate somehow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C1BA1E-C90A-48E8-B274-7384AD6AEA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2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</a:t>
            </a:r>
            <a:r>
              <a:rPr lang="en-US" baseline="0" dirty="0"/>
              <a:t> explain details of the scenario. What will happen if a reconsideration request is received for this scenario.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8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 timely</a:t>
            </a:r>
            <a:r>
              <a:rPr lang="en-US" baseline="0" dirty="0"/>
              <a:t> filing guidelines. We can’t override 2 years.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5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0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AFB9"/>
          </a:solidFill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28319" y="5194300"/>
            <a:ext cx="6484797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FFFFFE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300" y="2857500"/>
            <a:ext cx="69469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4277360"/>
            <a:ext cx="694690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31000" y="0"/>
            <a:ext cx="7899400" cy="82296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656785"/>
            <a:ext cx="5745162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23558" y="3231380"/>
            <a:ext cx="5737542" cy="29260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799580"/>
            <a:ext cx="5732462" cy="5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70214"/>
            <a:ext cx="1529109" cy="394414"/>
          </a:xfrm>
          <a:prstGeom prst="rect">
            <a:avLst/>
          </a:prstGeom>
        </p:spPr>
      </p:pic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656785"/>
            <a:ext cx="5745162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23558" y="3231380"/>
            <a:ext cx="5737542" cy="29260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799580"/>
            <a:ext cx="5732462" cy="5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0424"/>
            <a:ext cx="10045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185740"/>
            <a:ext cx="10121900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3238" y="548065"/>
            <a:ext cx="12064924" cy="157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2185981"/>
            <a:ext cx="3095942" cy="92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515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3564"/>
            <a:ext cx="10045700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185980"/>
            <a:ext cx="10121900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3697" y="3113080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932238" y="3113080"/>
            <a:ext cx="101219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93697" y="4332280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3944938" y="4332280"/>
            <a:ext cx="101092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93697" y="5546401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44938" y="5546401"/>
            <a:ext cx="101092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008437" y="2130424"/>
            <a:ext cx="10034716" cy="52863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18802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8432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110038" y="2185740"/>
            <a:ext cx="8120062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FFFFFE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41084" cy="15815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4492748" cy="410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4487668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04842" y="2130424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052956" y="2185740"/>
            <a:ext cx="4459032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578834" y="2185740"/>
            <a:ext cx="4475304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052956" y="3074740"/>
            <a:ext cx="4459032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9578832" y="3074740"/>
            <a:ext cx="4475305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151324" y="2128836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693474" y="2127248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41084" cy="15815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4492748" cy="410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4487668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04842" y="2130424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052956" y="2185740"/>
            <a:ext cx="4459032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578834" y="2185740"/>
            <a:ext cx="4475304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052956" y="3074740"/>
            <a:ext cx="4459032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9578832" y="3074740"/>
            <a:ext cx="4475305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151324" y="2128836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693474" y="2127248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0424"/>
            <a:ext cx="10045700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7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901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1552238" y="2241440"/>
            <a:ext cx="2626042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63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5786300"/>
            <a:ext cx="6697980" cy="1785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13538201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92138" y="5727700"/>
            <a:ext cx="65786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7404101" y="5786300"/>
            <a:ext cx="6650038" cy="1765300"/>
          </a:xfrm>
          <a:prstGeom prst="rect">
            <a:avLst/>
          </a:prstGeom>
        </p:spPr>
        <p:txBody>
          <a:bodyPr vert="horz"/>
          <a:lstStyle>
            <a:lvl1pPr marL="177800" indent="-177800">
              <a:tabLst/>
              <a:defRPr sz="2200">
                <a:solidFill>
                  <a:srgbClr val="141313"/>
                </a:solidFill>
              </a:defRPr>
            </a:lvl1pPr>
            <a:lvl2pPr marL="457200" indent="-279400">
              <a:defRPr sz="2200">
                <a:solidFill>
                  <a:srgbClr val="141313"/>
                </a:solidFill>
              </a:defRPr>
            </a:lvl2pPr>
            <a:lvl3pPr>
              <a:defRPr sz="2200">
                <a:solidFill>
                  <a:srgbClr val="141313"/>
                </a:solidFill>
              </a:defRPr>
            </a:lvl3pPr>
            <a:lvl4pPr>
              <a:defRPr sz="2200">
                <a:solidFill>
                  <a:srgbClr val="141313"/>
                </a:solidFill>
              </a:defRPr>
            </a:lvl4pPr>
            <a:lvl5pPr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404100" y="5726112"/>
            <a:ext cx="6650038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307" y="3204604"/>
            <a:ext cx="4845910" cy="12498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56415" y="7627621"/>
            <a:ext cx="1012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© 2017 Conduent Business Services, LLC. All rights reserved. Conduent and Conduent Agile Star are trademarks of Conduent Business Services, LLC in the United States and/or other countries.</a:t>
            </a:r>
            <a:endParaRPr lang="en-US" sz="900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432916" y="233938"/>
            <a:ext cx="1815918" cy="802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new_10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057141" y="2819400"/>
            <a:ext cx="572008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400"/>
              </a:spcAft>
              <a:buFontTx/>
              <a:buNone/>
              <a:defRPr sz="24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15865" y="3581400"/>
            <a:ext cx="5761355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4440" y="5003800"/>
            <a:ext cx="57581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607896" y="7170957"/>
            <a:ext cx="550536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5176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onduent_logo_black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09184" y="388401"/>
            <a:ext cx="2253909" cy="581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11/09/2017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854050" y="7170957"/>
            <a:ext cx="530377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5486400"/>
          </a:xfrm>
          <a:prstGeom prst="rect">
            <a:avLst/>
          </a:prstGeom>
          <a:solidFill>
            <a:srgbClr val="AAAFB9"/>
          </a:solidFill>
          <a:ln>
            <a:noFill/>
          </a:ln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5621" y="5232400"/>
            <a:ext cx="13576617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6591300"/>
            <a:ext cx="89077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reeform 7"/>
          <p:cNvSpPr>
            <a:spLocks/>
          </p:cNvSpPr>
          <p:nvPr userDrawn="1"/>
        </p:nvSpPr>
        <p:spPr>
          <a:xfrm>
            <a:off x="604838" y="548640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486400"/>
            <a:ext cx="14630400" cy="27432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854050" y="7170957"/>
            <a:ext cx="530377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FFFFFE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5486400"/>
          </a:xfrm>
          <a:prstGeom prst="rect">
            <a:avLst/>
          </a:prstGeom>
          <a:solidFill>
            <a:srgbClr val="AAAFB9"/>
          </a:solidFill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5621" y="5232400"/>
            <a:ext cx="13576617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6591300"/>
            <a:ext cx="89077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FFFFFE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548640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7365" y="2882900"/>
            <a:ext cx="12103735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7365" y="1016000"/>
            <a:ext cx="12878435" cy="556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654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70214"/>
            <a:ext cx="1529109" cy="394414"/>
          </a:xfrm>
          <a:prstGeom prst="rect">
            <a:avLst/>
          </a:prstGeom>
        </p:spPr>
      </p:pic>
      <p:sp>
        <p:nvSpPr>
          <p:cNvPr id="9" name="Freeform 8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99" y="546778"/>
            <a:ext cx="12038685" cy="15803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20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698" y="2127098"/>
            <a:ext cx="12013286" cy="11368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6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5194162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94480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9858335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858653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592138" y="3563332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283380" y="3561744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9960253" y="3560156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31800"/>
            <a:ext cx="13581063" cy="1371600"/>
          </a:xfrm>
          <a:prstGeom prst="rect">
            <a:avLst/>
          </a:prstGeom>
        </p:spPr>
        <p:txBody>
          <a:bodyPr vert="horz"/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0699" y="2082800"/>
            <a:ext cx="13542393" cy="4229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000">
                <a:solidFill>
                  <a:srgbClr val="141313"/>
                </a:solidFill>
              </a:defRPr>
            </a:lvl1pPr>
            <a:lvl2pPr>
              <a:buFontTx/>
              <a:buNone/>
              <a:defRPr sz="2000">
                <a:solidFill>
                  <a:srgbClr val="141313"/>
                </a:solidFill>
              </a:defRPr>
            </a:lvl2pPr>
            <a:lvl3pPr>
              <a:buFontTx/>
              <a:buNone/>
              <a:defRPr sz="2000">
                <a:solidFill>
                  <a:srgbClr val="141313"/>
                </a:solidFill>
              </a:defRPr>
            </a:lvl3pPr>
            <a:lvl4pPr>
              <a:buFontTx/>
              <a:buNone/>
              <a:defRPr sz="2000">
                <a:solidFill>
                  <a:srgbClr val="141313"/>
                </a:solidFill>
              </a:defRPr>
            </a:lvl4pPr>
            <a:lvl5pPr>
              <a:buFontTx/>
              <a:buNone/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4838" y="21447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300" y="546778"/>
            <a:ext cx="12038684" cy="153602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  <p:sp>
        <p:nvSpPr>
          <p:cNvPr id="26" name="Freeform 25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0699" y="2082800"/>
            <a:ext cx="13542393" cy="4229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000">
                <a:solidFill>
                  <a:srgbClr val="141313"/>
                </a:solidFill>
              </a:defRPr>
            </a:lvl1pPr>
            <a:lvl2pPr>
              <a:buFontTx/>
              <a:buNone/>
              <a:defRPr sz="2000">
                <a:solidFill>
                  <a:srgbClr val="141313"/>
                </a:solidFill>
              </a:defRPr>
            </a:lvl2pPr>
            <a:lvl3pPr>
              <a:buFontTx/>
              <a:buNone/>
              <a:defRPr sz="2000">
                <a:solidFill>
                  <a:srgbClr val="141313"/>
                </a:solidFill>
              </a:defRPr>
            </a:lvl3pPr>
            <a:lvl4pPr>
              <a:buFontTx/>
              <a:buNone/>
              <a:defRPr sz="2000">
                <a:solidFill>
                  <a:srgbClr val="141313"/>
                </a:solidFill>
              </a:defRPr>
            </a:lvl4pPr>
            <a:lvl5pPr>
              <a:buFontTx/>
              <a:buNone/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447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7520" y="7627621"/>
            <a:ext cx="138519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2715" y="7627621"/>
            <a:ext cx="751496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4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onduent_logo_black.eps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9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8" r:id="rId16"/>
    <p:sldLayoutId id="2147483665" r:id="rId17"/>
    <p:sldLayoutId id="2147483666" r:id="rId18"/>
    <p:sldLayoutId id="2147483667" r:id="rId19"/>
    <p:sldLayoutId id="2147483670" r:id="rId20"/>
  </p:sldLayoutIdLst>
  <p:hf hdr="0"/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M.Providers@state.nm.us" TargetMode="External"/><Relationship Id="rId2" Type="http://schemas.openxmlformats.org/officeDocument/2006/relationships/hyperlink" Target="mailto:HIPAA.desknm@state.nm.us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mmedicaid.portal.conduent.com/static/index.htm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M.Providers@state.nm.us" TargetMode="External"/><Relationship Id="rId2" Type="http://schemas.openxmlformats.org/officeDocument/2006/relationships/hyperlink" Target="mailto:hipaa.desknm@state.nm.us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d.state.nm.us/mad/billinginstructions.html" TargetMode="External"/><Relationship Id="rId2" Type="http://schemas.openxmlformats.org/officeDocument/2006/relationships/hyperlink" Target="http://www.hsd.state.nm.us/mad/policymanual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hsd.state.nm.us/mad/registers/2011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6833235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9493349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Completing a Reconsideration Form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21082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540042"/>
            <a:ext cx="10956925" cy="833269"/>
          </a:xfrm>
          <a:noFill/>
        </p:spPr>
        <p:txBody>
          <a:bodyPr/>
          <a:lstStyle/>
          <a:p>
            <a:r>
              <a:rPr lang="en-US" sz="3600" dirty="0"/>
              <a:t>When to Complete a Reconsideration Request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7520" y="2411412"/>
            <a:ext cx="10457180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Proof of timely filing for repeated untimely filing denials with extenuating circumstances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Proof of non-duplicate service for an initial duplicate denial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Response to the fiscal agent’s requests for additional information regarding a previously denied claim (only when instructed by the fiscal agent)</a:t>
            </a:r>
          </a:p>
          <a:p>
            <a:pPr lvl="0"/>
            <a:endParaRPr lang="en-US" sz="2000" b="1" dirty="0"/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40208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069" y="1170781"/>
            <a:ext cx="9756775" cy="725488"/>
          </a:xfrm>
          <a:noFill/>
        </p:spPr>
        <p:txBody>
          <a:bodyPr/>
          <a:lstStyle/>
          <a:p>
            <a:r>
              <a:rPr lang="en-US" dirty="0"/>
              <a:t>Reconsideration Request Form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4D4D8-5569-4178-A398-32B244469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15"/>
          <a:stretch/>
        </p:blipFill>
        <p:spPr>
          <a:xfrm>
            <a:off x="2465069" y="2212848"/>
            <a:ext cx="6757973" cy="54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75" y="1287379"/>
            <a:ext cx="9756775" cy="857334"/>
          </a:xfrm>
          <a:noFill/>
        </p:spPr>
        <p:txBody>
          <a:bodyPr/>
          <a:lstStyle/>
          <a:p>
            <a:r>
              <a:rPr lang="en-US" dirty="0"/>
              <a:t>Reconsideration Request Form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722" y="2348738"/>
            <a:ext cx="1390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12" y="5850986"/>
            <a:ext cx="1562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5A705B-2FA1-409F-ABC0-A7916D287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375" y="2545068"/>
            <a:ext cx="8982972" cy="448600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0521059" y="3068752"/>
            <a:ext cx="855663" cy="5651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8396792" y="6138432"/>
            <a:ext cx="2890838" cy="3508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314575" y="1179095"/>
            <a:ext cx="9756775" cy="965618"/>
          </a:xfrm>
          <a:noFill/>
        </p:spPr>
        <p:txBody>
          <a:bodyPr/>
          <a:lstStyle/>
          <a:p>
            <a:r>
              <a:rPr lang="en-US" dirty="0"/>
              <a:t>Reconsideration Request Form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755" y="2686176"/>
            <a:ext cx="2676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48" y="2388696"/>
            <a:ext cx="9667588" cy="523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30512" y="5872552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2715" y="6960110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97274" y="5872550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7105" y="6375503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8132" y="6947819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4422" y="2879271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0845" y="3616127"/>
            <a:ext cx="1805704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Required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92690" y="3125492"/>
            <a:ext cx="410493" cy="1769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192690" y="3302465"/>
            <a:ext cx="410493" cy="5598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4589" y="2870101"/>
            <a:ext cx="908101" cy="1061829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C00000"/>
                </a:solidFill>
                <a:latin typeface="+mj-lt"/>
              </a:rPr>
              <a:t>Fill in the following: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+mj-lt"/>
              </a:rPr>
              <a:t> NPI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+mj-lt"/>
              </a:rPr>
              <a:t>Or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+mj-lt"/>
              </a:rPr>
              <a:t>NM Provider 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78570" y="4424085"/>
            <a:ext cx="843211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Required</a:t>
            </a:r>
          </a:p>
          <a:p>
            <a:endParaRPr lang="en-US" sz="11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Provide information regarding why this request needs to be reconsidered</a:t>
            </a:r>
          </a:p>
        </p:txBody>
      </p:sp>
    </p:spTree>
    <p:extLst>
      <p:ext uri="{BB962C8B-B14F-4D97-AF65-F5344CB8AC3E}">
        <p14:creationId xmlns:p14="http://schemas.microsoft.com/office/powerpoint/2010/main" val="19449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647823"/>
            <a:ext cx="13244762" cy="725488"/>
          </a:xfrm>
          <a:noFill/>
        </p:spPr>
        <p:txBody>
          <a:bodyPr/>
          <a:lstStyle/>
          <a:p>
            <a:r>
              <a:rPr lang="en-US" sz="3600" dirty="0"/>
              <a:t>Which Scenarios Would be Considered Reconsiderations?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5472" y="2373311"/>
            <a:ext cx="9382127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u="sng" kern="0" dirty="0"/>
              <a:t>Scenario #1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/>
              <a:t>Medicaid denied the claim for Exception code 0101- Service dates within Centennial Care Enrollment Period. The patient was admitted on 09/03/17 and has not been discharged. The patient became eligible with Presbyterian Healthcare Services Centennial Care after the admission date. 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/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/>
              <a:t>The provider would like us to override the 0101 denial and reprocess the claim for payment. 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/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b="1" kern="0" dirty="0"/>
              <a:t>Reconsideration?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b="1" kern="0" dirty="0"/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>
                <a:solidFill>
                  <a:srgbClr val="FF0000"/>
                </a:solidFill>
              </a:rPr>
              <a:t>NO</a:t>
            </a:r>
            <a:r>
              <a:rPr lang="en-US" sz="2000" kern="0" dirty="0"/>
              <a:t> – On the CMS-1500 if Box 18 is completed (Hospitalization Dates Related to Current Services), the system will bypass this edit. No Reconsideration is required.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523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79884"/>
            <a:ext cx="13288830" cy="893427"/>
          </a:xfrm>
          <a:noFill/>
        </p:spPr>
        <p:txBody>
          <a:bodyPr/>
          <a:lstStyle/>
          <a:p>
            <a:r>
              <a:rPr lang="en-US" sz="3600" dirty="0"/>
              <a:t>Which Scenarios Would be Considered Reconsiderations?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474" y="2373311"/>
            <a:ext cx="89725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Scenario # 2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A Third Party Liability (TPL)\SALUD retracted their payment on 03/27/2017. Per the Medicaid Web Portal, the patient is Medicaid eligible on DOS. The provider attached the claim form and the TPL\CCO retraction EOB for proof of timely filing. </a:t>
            </a:r>
          </a:p>
          <a:p>
            <a:endParaRPr lang="en-US" sz="2000" dirty="0"/>
          </a:p>
          <a:p>
            <a:r>
              <a:rPr lang="en-US" sz="2000" dirty="0"/>
              <a:t>The provider would like the 2 year timely filing limit overridden. </a:t>
            </a:r>
          </a:p>
          <a:p>
            <a:endParaRPr lang="en-US" sz="2000" dirty="0"/>
          </a:p>
          <a:p>
            <a:r>
              <a:rPr lang="en-US" sz="2000" b="1" dirty="0"/>
              <a:t>Reconsideration?</a:t>
            </a:r>
          </a:p>
          <a:p>
            <a:endParaRPr lang="en-US" sz="2000" b="1" dirty="0"/>
          </a:p>
          <a:p>
            <a:r>
              <a:rPr lang="en-US" sz="2000" dirty="0">
                <a:solidFill>
                  <a:srgbClr val="00B050"/>
                </a:solidFill>
              </a:rPr>
              <a:t>YES</a:t>
            </a:r>
            <a:r>
              <a:rPr lang="en-US" sz="2000" dirty="0"/>
              <a:t> – Since the payment to primary payer was recently retracted and provider is submitting within 90 days from the date on the Retraction EOB, this can be reconsidered for timely filing.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2778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5474" y="2373311"/>
            <a:ext cx="89725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Scenario # 3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The provider submitted a claim (DOS 08/30/16) on 09/12/2016, the claim denied on 10/19/2016 for missing Prior Authorization number. The provider resubmitted the claim with Prior Authorization number and a Reconsideration form on 3/15/17, asking for timely filing to be overridden. </a:t>
            </a:r>
          </a:p>
          <a:p>
            <a:endParaRPr lang="en-US" sz="2000" dirty="0"/>
          </a:p>
          <a:p>
            <a:r>
              <a:rPr lang="en-US" sz="2000" dirty="0"/>
              <a:t>The provider would like timely filing to be overridden. </a:t>
            </a:r>
          </a:p>
          <a:p>
            <a:endParaRPr lang="en-US" sz="2000" dirty="0"/>
          </a:p>
          <a:p>
            <a:r>
              <a:rPr lang="en-US" sz="2000" b="1" dirty="0"/>
              <a:t>Reconsideration?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NO</a:t>
            </a:r>
            <a:r>
              <a:rPr lang="en-US" sz="2000" dirty="0"/>
              <a:t> – The provider did not re-submit the corrected claim within the (one time) 90 day timely filing grace period 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79884"/>
            <a:ext cx="13288830" cy="893427"/>
          </a:xfrm>
          <a:noFill/>
        </p:spPr>
        <p:txBody>
          <a:bodyPr/>
          <a:lstStyle/>
          <a:p>
            <a:r>
              <a:rPr lang="en-US" sz="3600" dirty="0"/>
              <a:t>Which Scenarios Would be Considered Reconsiderations?</a:t>
            </a:r>
          </a:p>
        </p:txBody>
      </p:sp>
    </p:spTree>
    <p:extLst>
      <p:ext uri="{BB962C8B-B14F-4D97-AF65-F5344CB8AC3E}">
        <p14:creationId xmlns:p14="http://schemas.microsoft.com/office/powerpoint/2010/main" val="195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647823"/>
            <a:ext cx="13552806" cy="725488"/>
          </a:xfrm>
          <a:noFill/>
        </p:spPr>
        <p:txBody>
          <a:bodyPr/>
          <a:lstStyle/>
          <a:p>
            <a:r>
              <a:rPr lang="en-US" sz="3600" dirty="0"/>
              <a:t>Which Scenarios Would be Considered Reconsiderations?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474" y="2373311"/>
            <a:ext cx="897255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Scenario # 4</a:t>
            </a:r>
            <a:r>
              <a:rPr lang="en-US" sz="2000" dirty="0"/>
              <a:t>: </a:t>
            </a:r>
          </a:p>
          <a:p>
            <a:endParaRPr lang="en-US" sz="2000" dirty="0"/>
          </a:p>
          <a:p>
            <a:r>
              <a:rPr lang="en-US" sz="2000" dirty="0"/>
              <a:t>The provider submitted a claim with dates of service 12/24/2016 and attached an EOB payment from the primary payer dated 3/14/2017. </a:t>
            </a:r>
          </a:p>
          <a:p>
            <a:endParaRPr lang="en-US" sz="2000" dirty="0"/>
          </a:p>
          <a:p>
            <a:r>
              <a:rPr lang="en-US" sz="2000" dirty="0"/>
              <a:t>The provider is requesting to override timely filing. </a:t>
            </a:r>
          </a:p>
          <a:p>
            <a:endParaRPr lang="en-US" sz="2000" dirty="0"/>
          </a:p>
          <a:p>
            <a:r>
              <a:rPr lang="en-US" sz="2000" b="1" dirty="0"/>
              <a:t>Reconsideration?</a:t>
            </a:r>
          </a:p>
          <a:p>
            <a:endParaRPr lang="en-US" sz="2000" b="1" dirty="0"/>
          </a:p>
          <a:p>
            <a:r>
              <a:rPr lang="en-US" sz="2000" dirty="0">
                <a:solidFill>
                  <a:srgbClr val="00B050"/>
                </a:solidFill>
              </a:rPr>
              <a:t>YES</a:t>
            </a:r>
            <a:r>
              <a:rPr lang="en-US" sz="2000" dirty="0"/>
              <a:t> – The provider can submit a reconsideration due to receiving the EOB with a payment from primary payer and submitting to NM Medicaid within 90 days of the payment date of that primary payer EOB.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13865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552074"/>
            <a:ext cx="10956925" cy="821237"/>
          </a:xfrm>
          <a:noFill/>
        </p:spPr>
        <p:txBody>
          <a:bodyPr/>
          <a:lstStyle/>
          <a:p>
            <a:r>
              <a:rPr lang="en-US" sz="3600" dirty="0"/>
              <a:t>Remittance Advice EOB Code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474" y="2373311"/>
            <a:ext cx="8972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following EOB code will be on Providers Remittance Advices if any reconsideration has denied. </a:t>
            </a:r>
          </a:p>
          <a:p>
            <a:endParaRPr lang="en-US" sz="2000" dirty="0"/>
          </a:p>
          <a:p>
            <a:r>
              <a:rPr lang="en-US" sz="2000" b="1" dirty="0"/>
              <a:t>0879 </a:t>
            </a:r>
            <a:r>
              <a:rPr lang="en-US" sz="2000" dirty="0"/>
              <a:t>(Reconsideration Request) - Your request for reconsideration has been reviewed and denied. </a:t>
            </a:r>
          </a:p>
          <a:p>
            <a:endParaRPr lang="en-US" sz="2000" dirty="0"/>
          </a:p>
          <a:p>
            <a:r>
              <a:rPr lang="en-US" sz="2000" dirty="0"/>
              <a:t>If a submitted Reconsideration processes and pays, the claim will have a “Paid” status reflected on their Remittance Advice.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18287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A6A6A6"/>
                </a:solidFill>
              </a:rPr>
              <a:t>11/09/2017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6899275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>
                <a:solidFill>
                  <a:schemeClr val="tx1"/>
                </a:solidFill>
                <a:cs typeface="Arial" pitchFamily="34" charset="0"/>
              </a:rPr>
              <a:t>Resources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4525" y="2228398"/>
            <a:ext cx="7620000" cy="3305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When online use:</a:t>
            </a:r>
            <a:endParaRPr lang="en-US" sz="2000" kern="0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  <a:hlinkClick r:id="rId2"/>
              </a:rPr>
              <a:t>HIPAA.desknm@state.nm.us</a:t>
            </a:r>
            <a:r>
              <a:rPr lang="en-US" sz="2000" kern="0" dirty="0">
                <a:latin typeface="Arial" pitchFamily="34" charset="0"/>
              </a:rPr>
              <a:t>	</a:t>
            </a: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  <a:hlinkClick r:id="rId3"/>
              </a:rPr>
              <a:t>NM.Providers@state.nm.us</a:t>
            </a:r>
            <a:r>
              <a:rPr lang="en-US" sz="2000" kern="0" dirty="0">
                <a:latin typeface="Arial" pitchFamily="34" charset="0"/>
              </a:rPr>
              <a:t>	</a:t>
            </a: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Call Center </a:t>
            </a:r>
            <a:r>
              <a:rPr lang="en-US" sz="2000" u="sng" kern="0" dirty="0">
                <a:latin typeface="Arial" pitchFamily="34" charset="0"/>
              </a:rPr>
              <a:t>800-299-7304</a:t>
            </a: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>
                <a:latin typeface="Arial" pitchFamily="34" charset="0"/>
              </a:rPr>
              <a:t>New Mexico Web Portal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Information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Links and FAQ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Login section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strike="sngStrike" kern="0" dirty="0"/>
          </a:p>
        </p:txBody>
      </p:sp>
    </p:spTree>
    <p:extLst>
      <p:ext uri="{BB962C8B-B14F-4D97-AF65-F5344CB8AC3E}">
        <p14:creationId xmlns:p14="http://schemas.microsoft.com/office/powerpoint/2010/main" val="12699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When is it Necessary to Fill Out an Adjustment Form for a Claim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1726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55821"/>
            <a:ext cx="10956925" cy="917490"/>
          </a:xfrm>
          <a:noFill/>
        </p:spPr>
        <p:txBody>
          <a:bodyPr/>
          <a:lstStyle/>
          <a:p>
            <a:r>
              <a:rPr lang="en-US" sz="4400" dirty="0"/>
              <a:t>Adjustments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95" y="2411412"/>
            <a:ext cx="8155306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Claims paid incorrectly must be adjusted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NOT resubmit a denied claim with an adjustment sheet attached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3392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55821"/>
            <a:ext cx="10956925" cy="917490"/>
          </a:xfrm>
          <a:noFill/>
        </p:spPr>
        <p:txBody>
          <a:bodyPr/>
          <a:lstStyle/>
          <a:p>
            <a:r>
              <a:rPr lang="en-US" sz="4400" dirty="0"/>
              <a:t>Adjustments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95" y="2411412"/>
            <a:ext cx="8155306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Adjustments will not be considered unless submitted on the   adjustment request form with the below included.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Corrected claim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TCN indicated on claim form for timely filing review</a:t>
            </a:r>
          </a:p>
          <a:p>
            <a:pPr marL="512763" lvl="1" indent="-285750" algn="just">
              <a:buFont typeface="Wingdings" pitchFamily="2" charset="2"/>
              <a:buChar char="§"/>
            </a:pPr>
            <a:endParaRPr lang="en-US" sz="1400" dirty="0"/>
          </a:p>
          <a:p>
            <a:pPr marL="512763" lvl="1" indent="-285750" algn="just">
              <a:buFont typeface="Wingdings" pitchFamily="2" charset="2"/>
              <a:buChar char="q"/>
            </a:pPr>
            <a:r>
              <a:rPr lang="en-US" sz="1400" dirty="0"/>
              <a:t>CMS 1500 form:  Put the TCN in block 22 on the paper form.  Leave the “Code” blank, and put the TCN in the “Original Reference No.” field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1400" dirty="0"/>
          </a:p>
          <a:p>
            <a:pPr marL="512763" lvl="1" indent="-285750" algn="just">
              <a:buFont typeface="Wingdings" pitchFamily="2" charset="2"/>
              <a:buChar char="q"/>
            </a:pPr>
            <a:r>
              <a:rPr lang="en-US" sz="1400" dirty="0"/>
              <a:t>UB Form:  Put the TCN in Form Locator 64 “Document Control Number” (DCN) matching the appropriate payer line, using a paper form</a:t>
            </a:r>
          </a:p>
          <a:p>
            <a:pPr marL="512763" lvl="1" indent="-285750" algn="just">
              <a:buFont typeface="Wingdings" pitchFamily="2" charset="2"/>
              <a:buChar char="q"/>
            </a:pPr>
            <a:endParaRPr lang="en-US" sz="1400" dirty="0"/>
          </a:p>
          <a:p>
            <a:pPr marL="512763" lvl="1" indent="-285750" algn="just">
              <a:buFont typeface="Wingdings" pitchFamily="2" charset="2"/>
              <a:buChar char="q"/>
            </a:pPr>
            <a:r>
              <a:rPr lang="en-US" sz="1400" dirty="0"/>
              <a:t>Dental Claim Form:  Enter the TCN number in Box 35 beginning on the left side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20411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55821"/>
            <a:ext cx="10956925" cy="917490"/>
          </a:xfrm>
          <a:noFill/>
        </p:spPr>
        <p:txBody>
          <a:bodyPr/>
          <a:lstStyle/>
          <a:p>
            <a:r>
              <a:rPr lang="en-US" sz="4400" dirty="0"/>
              <a:t>Adjustments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95" y="2411412"/>
            <a:ext cx="8155306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Requests to adjust a claim must be submitted within 90 days from the date on the RA for the paid claim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dirty="0"/>
              <a:t>Always fill out the corrected claim (replacement claim) exactly as the claim was originally filed with the exception of the information  being changed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39808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8468781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Completing an Adjustment Form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22938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6485" y="1229823"/>
            <a:ext cx="12038684" cy="1536022"/>
          </a:xfrm>
        </p:spPr>
        <p:txBody>
          <a:bodyPr/>
          <a:lstStyle/>
          <a:p>
            <a:r>
              <a:rPr lang="en-US" sz="4400" dirty="0"/>
              <a:t>Adjustment Request Form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2280C0-8C0D-441D-B472-2EB4BA3D7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804856" y="2231136"/>
            <a:ext cx="6802767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1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37" y="366943"/>
            <a:ext cx="9953625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922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55821"/>
            <a:ext cx="10956925" cy="917490"/>
          </a:xfrm>
          <a:noFill/>
        </p:spPr>
        <p:txBody>
          <a:bodyPr/>
          <a:lstStyle/>
          <a:p>
            <a:r>
              <a:rPr lang="en-US" sz="4400" dirty="0"/>
              <a:t>Adjustments – Filing Guidelines Recap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95" y="2411412"/>
            <a:ext cx="8155306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Complete Adjustment form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Fill out corrected claim (CMS1500, UB04, or ADA 2006)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Complete all information as it was on the claim previously submitted, with the exception of the changes being made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Mail to Conduent PO Box 27460 Albuquerque, NM 87125-7460, Attn: Claims Adjustment (keep a copy for your files)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25996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8468781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Completing a Void Form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10714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47675"/>
            <a:ext cx="9182100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8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7520" y="1501792"/>
            <a:ext cx="12038684" cy="819314"/>
          </a:xfrm>
        </p:spPr>
        <p:txBody>
          <a:bodyPr/>
          <a:lstStyle/>
          <a:p>
            <a:r>
              <a:rPr lang="en-US" sz="4400" dirty="0"/>
              <a:t>Web Portal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Providers will have the ability to verify and perform eligibilities inquires by Date Ranges. Visit </a:t>
            </a:r>
            <a:r>
              <a:rPr lang="en-US" b="1" u="sng" dirty="0">
                <a:hlinkClick r:id="rId2"/>
              </a:rPr>
              <a:t>https://nmmedicaid.portal.conduent.com/static/index.htm</a:t>
            </a:r>
            <a:r>
              <a:rPr lang="en-US" b="1" u="sng" dirty="0"/>
              <a:t> </a:t>
            </a:r>
            <a:r>
              <a:rPr lang="en-US" dirty="0"/>
              <a:t> to utilize this new feature.</a:t>
            </a:r>
          </a:p>
          <a:p>
            <a:r>
              <a:rPr lang="en-US" dirty="0"/>
              <a:t>You may need to re-bookmark the New Mexico Medicaid Web Portal address to</a:t>
            </a:r>
            <a:r>
              <a:rPr lang="en-US"/>
              <a:t>:</a:t>
            </a:r>
            <a:r>
              <a:rPr lang="en-US" kern="0">
                <a:cs typeface="Arial" pitchFamily="34" charset="0"/>
              </a:rPr>
              <a:t> </a:t>
            </a:r>
            <a:r>
              <a:rPr lang="en-US" b="1" kern="0">
                <a:solidFill>
                  <a:schemeClr val="tx2"/>
                </a:solidFill>
                <a:cs typeface="Arial" pitchFamily="34" charset="0"/>
                <a:hlinkClick r:id="rId2"/>
              </a:rPr>
              <a:t>https://nmmedicaid.portal.conduent.com/static/index.htm</a:t>
            </a:r>
            <a:r>
              <a:rPr lang="en-US" b="1" kern="0">
                <a:solidFill>
                  <a:schemeClr val="tx2"/>
                </a:solidFill>
                <a:cs typeface="Arial" pitchFamily="34" charset="0"/>
              </a:rPr>
              <a:t> </a:t>
            </a:r>
            <a:endParaRPr lang="en-US" b="1" kern="0" dirty="0">
              <a:solidFill>
                <a:schemeClr val="tx2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40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4520" y="7627621"/>
            <a:ext cx="3413760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455821"/>
            <a:ext cx="10956925" cy="917490"/>
          </a:xfrm>
          <a:noFill/>
        </p:spPr>
        <p:txBody>
          <a:bodyPr/>
          <a:lstStyle/>
          <a:p>
            <a:r>
              <a:rPr lang="en-US" sz="4400" dirty="0"/>
              <a:t>Voids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10895" y="2411412"/>
            <a:ext cx="8155306" cy="4941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There is no time limit on when a claim can be voided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If the intent is to have a previously paid claim adjusted, you will have to adhere to the claim adjustment timely filing guidelines</a:t>
            </a: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</p:spTree>
    <p:extLst>
      <p:ext uri="{BB962C8B-B14F-4D97-AF65-F5344CB8AC3E}">
        <p14:creationId xmlns:p14="http://schemas.microsoft.com/office/powerpoint/2010/main" val="32328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8468781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Request Form Instructions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36575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65" y="216818"/>
            <a:ext cx="12103735" cy="1371600"/>
          </a:xfrm>
          <a:noFill/>
        </p:spPr>
        <p:txBody>
          <a:bodyPr/>
          <a:lstStyle/>
          <a:p>
            <a:r>
              <a:rPr lang="en-US" sz="4400" dirty="0"/>
              <a:t>Request Form Instructions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15" y="1430067"/>
            <a:ext cx="7999166" cy="606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7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65" y="216818"/>
            <a:ext cx="12103735" cy="1371600"/>
          </a:xfrm>
          <a:noFill/>
        </p:spPr>
        <p:txBody>
          <a:bodyPr/>
          <a:lstStyle/>
          <a:p>
            <a:r>
              <a:rPr lang="en-US" sz="4400" dirty="0"/>
              <a:t>Request Form Instructions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60" y="1773716"/>
            <a:ext cx="9820051" cy="5614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65" y="216818"/>
            <a:ext cx="12103735" cy="1371600"/>
          </a:xfrm>
          <a:noFill/>
        </p:spPr>
        <p:txBody>
          <a:bodyPr/>
          <a:lstStyle/>
          <a:p>
            <a:r>
              <a:rPr lang="en-US" sz="4400" dirty="0"/>
              <a:t>Request Form Instructions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80202"/>
            <a:ext cx="9284466" cy="6047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65" y="216818"/>
            <a:ext cx="12103735" cy="1371600"/>
          </a:xfrm>
          <a:noFill/>
        </p:spPr>
        <p:txBody>
          <a:bodyPr/>
          <a:lstStyle/>
          <a:p>
            <a:r>
              <a:rPr lang="en-US" sz="4400" dirty="0"/>
              <a:t>Forms on the Web Portal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" y="1667966"/>
            <a:ext cx="100012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65" y="216818"/>
            <a:ext cx="12103735" cy="1371600"/>
          </a:xfrm>
          <a:noFill/>
        </p:spPr>
        <p:txBody>
          <a:bodyPr/>
          <a:lstStyle/>
          <a:p>
            <a:r>
              <a:rPr lang="en-US" sz="4400" dirty="0"/>
              <a:t>Forms on the Web Portal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" y="1500303"/>
            <a:ext cx="103251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A6A6A6"/>
                </a:solidFill>
              </a:rPr>
              <a:t>11/09/2017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6899275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>
                <a:solidFill>
                  <a:schemeClr val="tx1"/>
                </a:solidFill>
                <a:cs typeface="Arial" pitchFamily="34" charset="0"/>
              </a:rPr>
              <a:t>Resources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4525" y="2228398"/>
            <a:ext cx="7620000" cy="3305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When online use: </a:t>
            </a:r>
            <a:r>
              <a:rPr lang="en-US" sz="2000" kern="0" dirty="0">
                <a:solidFill>
                  <a:srgbClr val="C00000"/>
                </a:solidFill>
                <a:latin typeface="Arial" pitchFamily="34" charset="0"/>
              </a:rPr>
              <a:t>Ask Service Representative</a:t>
            </a: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  <a:hlinkClick r:id="rId2"/>
              </a:rPr>
              <a:t>hipaa.desknm@state.nm.us</a:t>
            </a: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  <a:hlinkClick r:id="rId3"/>
              </a:rPr>
              <a:t>NM.Providers@state.nm.us</a:t>
            </a:r>
            <a:r>
              <a:rPr lang="en-US" sz="2000" kern="0" dirty="0">
                <a:latin typeface="Arial" pitchFamily="34" charset="0"/>
              </a:rPr>
              <a:t>	</a:t>
            </a: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Call Center </a:t>
            </a:r>
            <a:r>
              <a:rPr lang="en-US" sz="2000" u="sng" kern="0" dirty="0">
                <a:latin typeface="Arial" pitchFamily="34" charset="0"/>
              </a:rPr>
              <a:t>800-299-7304</a:t>
            </a: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>
                <a:latin typeface="Arial" pitchFamily="34" charset="0"/>
              </a:rPr>
              <a:t>New Mexico Web Portal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Information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Links and FAQ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Login section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strike="sngStrike" kern="0" dirty="0"/>
          </a:p>
        </p:txBody>
      </p:sp>
    </p:spTree>
    <p:extLst>
      <p:ext uri="{BB962C8B-B14F-4D97-AF65-F5344CB8AC3E}">
        <p14:creationId xmlns:p14="http://schemas.microsoft.com/office/powerpoint/2010/main" val="2614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A6A6A6"/>
                </a:solidFill>
              </a:rPr>
              <a:t>11/09/2017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8995234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>
                <a:solidFill>
                  <a:schemeClr val="tx1"/>
                </a:solidFill>
                <a:cs typeface="Arial" pitchFamily="34" charset="0"/>
              </a:rPr>
              <a:t>New Mexico Medicaid Portal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8" name="Picture 2" descr="cid:image003.jpg@01CE36A7.0FB76A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7" y="1992315"/>
            <a:ext cx="8796930" cy="527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5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A6A6A6"/>
                </a:solidFill>
              </a:rPr>
              <a:t>11/09/2017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8995234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>
                <a:solidFill>
                  <a:schemeClr val="tx1"/>
                </a:solidFill>
                <a:cs typeface="Arial" pitchFamily="34" charset="0"/>
              </a:rPr>
              <a:t>Web Portal- Login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7" name="Picture 4" descr="cid:image005.jpg@01CE36A7.0FB76A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0" y="1992315"/>
            <a:ext cx="9541598" cy="56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" y="1397000"/>
            <a:ext cx="13581063" cy="1371600"/>
          </a:xfrm>
        </p:spPr>
        <p:txBody>
          <a:bodyPr/>
          <a:lstStyle/>
          <a:p>
            <a:r>
              <a:rPr lang="en-US" sz="4400" dirty="0"/>
              <a:t>Important State Websites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Planning Workshop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0699" y="2260600"/>
            <a:ext cx="13542393" cy="4229100"/>
          </a:xfrm>
        </p:spPr>
        <p:txBody>
          <a:bodyPr/>
          <a:lstStyle/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 WEBSITE:</a:t>
            </a: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POLICY MANUAL</a:t>
            </a: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http://www.hsd.state.nm.us/mad/policymanual.html</a:t>
            </a: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BILLING INSTRUCTIONS</a:t>
            </a: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http://www.hsd.state.nm.us/mad/billinginstructions.html</a:t>
            </a: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defRPr/>
            </a:pP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REGISTERS AND SUPPLEMENTS:</a:t>
            </a:r>
          </a:p>
          <a:p>
            <a:pPr marL="908050" lvl="1" indent="-436563">
              <a:lnSpc>
                <a:spcPct val="90000"/>
              </a:lnSpc>
              <a:spcBef>
                <a:spcPct val="30000"/>
              </a:spcBef>
              <a:buSzPct val="75000"/>
              <a:buFontTx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  <a:hlinkClick r:id="rId4"/>
              </a:rPr>
              <a:t>http://www.hsd.state.nm.us/mad/registers/2012.html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9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9482333" cy="1371600"/>
          </a:xfrm>
        </p:spPr>
        <p:txBody>
          <a:bodyPr/>
          <a:lstStyle/>
          <a:p>
            <a:r>
              <a:rPr lang="en-US" dirty="0"/>
              <a:t>Transaction Control Number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7627938"/>
            <a:ext cx="1384300" cy="438150"/>
          </a:xfrm>
        </p:spPr>
        <p:txBody>
          <a:bodyPr/>
          <a:lstStyle/>
          <a:p>
            <a:r>
              <a:rPr lang="en-US"/>
              <a:t>October 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7627938"/>
            <a:ext cx="7515225" cy="438150"/>
          </a:xfrm>
        </p:spPr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17275" y="7627938"/>
            <a:ext cx="3413125" cy="438150"/>
          </a:xfrm>
        </p:spPr>
        <p:txBody>
          <a:bodyPr/>
          <a:lstStyle/>
          <a:p>
            <a:fld id="{CACB3E39-5571-0247-86B7-EF41C2ABA1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5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0699" y="1424062"/>
            <a:ext cx="12038684" cy="658738"/>
          </a:xfrm>
        </p:spPr>
        <p:txBody>
          <a:bodyPr/>
          <a:lstStyle/>
          <a:p>
            <a:r>
              <a:rPr lang="en-US" sz="4400" dirty="0"/>
              <a:t>What is a Transaction Control Number (TCN)?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20699" y="2358222"/>
            <a:ext cx="13542393" cy="42291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TCN is a unique number assigned to each and every claim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number contains information about the claim and can be used to identify your claim when calling provider services</a:t>
            </a: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99CC"/>
                </a:solidFill>
              </a:rPr>
              <a:t>91325900085000001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Line 3"/>
          <p:cNvSpPr>
            <a:spLocks noChangeShapeType="1"/>
          </p:cNvSpPr>
          <p:nvPr/>
        </p:nvSpPr>
        <p:spPr bwMode="auto">
          <a:xfrm flipH="1">
            <a:off x="4267200" y="2324103"/>
            <a:ext cx="609600" cy="63590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31520" y="2468882"/>
            <a:ext cx="3535680" cy="5117866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The first digit indicates what the claim “media” is: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2 = electronic crossover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3 = other electronic claim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 = system generated            claim or adjustment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8 = paper claim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9 = Web portal claim entry</a:t>
            </a: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5608320" y="2324100"/>
            <a:ext cx="0" cy="1371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754880" y="3746969"/>
            <a:ext cx="1889760" cy="1978558"/>
          </a:xfrm>
          <a:prstGeom prst="rect">
            <a:avLst/>
          </a:prstGeom>
          <a:solidFill>
            <a:srgbClr val="00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The last two digits of the year the claim was received</a:t>
            </a:r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6583680" y="2327728"/>
            <a:ext cx="853440" cy="21945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6827520" y="4518663"/>
            <a:ext cx="2194560" cy="1332214"/>
          </a:xfrm>
          <a:prstGeom prst="rect">
            <a:avLst/>
          </a:prstGeom>
          <a:solidFill>
            <a:srgbClr val="00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The numeric day of the year.</a:t>
            </a:r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5974080" y="5935980"/>
            <a:ext cx="609600" cy="50292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H="1">
            <a:off x="6583680" y="6035040"/>
            <a:ext cx="975360" cy="40386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4998720" y="6438903"/>
            <a:ext cx="7437120" cy="1732324"/>
          </a:xfrm>
          <a:prstGeom prst="rect">
            <a:avLst/>
          </a:prstGeom>
          <a:solidFill>
            <a:srgbClr val="00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This is the Julian Date - this represents the date the claim was received by Conduent: this claim was received the 49</a:t>
            </a:r>
            <a:r>
              <a:rPr lang="en-US" b="1" baseline="30000" dirty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day of 2016, or February 18, 2016</a:t>
            </a: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7802880" y="2324100"/>
            <a:ext cx="1219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8412480" y="2324100"/>
            <a:ext cx="0" cy="10058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7559040" y="3329941"/>
            <a:ext cx="2560320" cy="531995"/>
          </a:xfrm>
          <a:prstGeom prst="rect">
            <a:avLst/>
          </a:prstGeom>
          <a:solidFill>
            <a:srgbClr val="00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Batch number</a:t>
            </a:r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6096000" y="2324100"/>
            <a:ext cx="109728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5364480" y="2324100"/>
            <a:ext cx="48768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10119360" y="2324100"/>
            <a:ext cx="109728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10728960" y="2324100"/>
            <a:ext cx="0" cy="26136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9715447" y="4937763"/>
            <a:ext cx="3939592" cy="932105"/>
          </a:xfrm>
          <a:prstGeom prst="rect">
            <a:avLst/>
          </a:prstGeom>
          <a:solidFill>
            <a:srgbClr val="0099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The claim number within the batch.</a:t>
            </a: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4511041" y="1661115"/>
            <a:ext cx="6709444" cy="885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30609" tIns="65305" rIns="130609" bIns="6530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b="1" dirty="0">
                <a:solidFill>
                  <a:srgbClr val="34BCBA">
                    <a:lumMod val="50000"/>
                  </a:srgbClr>
                </a:solidFill>
                <a:latin typeface="Trebuchet MS" pitchFamily="34" charset="0"/>
              </a:rPr>
              <a:t> </a:t>
            </a:r>
            <a:r>
              <a:rPr lang="en-US" sz="4900" b="1" dirty="0">
                <a:solidFill>
                  <a:srgbClr val="34BCBA">
                    <a:lumMod val="75000"/>
                  </a:srgbClr>
                </a:solidFill>
                <a:latin typeface="Trebuchet MS" pitchFamily="34" charset="0"/>
              </a:rPr>
              <a:t>91604900085000001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" y="457200"/>
            <a:ext cx="12192000" cy="808994"/>
          </a:xfrm>
          <a:prstGeom prst="rect">
            <a:avLst/>
          </a:prstGeom>
          <a:noFill/>
        </p:spPr>
        <p:txBody>
          <a:bodyPr wrap="square" lIns="130609" tIns="65305" rIns="130609" bIns="65305" rtlCol="0">
            <a:spAutoFit/>
          </a:bodyPr>
          <a:lstStyle/>
          <a:p>
            <a:r>
              <a:rPr lang="en-US" sz="4400" dirty="0">
                <a:latin typeface="Arial"/>
              </a:rPr>
              <a:t>What is a Transaction Control Number (TCN)?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826240" y="1743662"/>
            <a:ext cx="2438400" cy="3055904"/>
          </a:xfrm>
          <a:prstGeom prst="rect">
            <a:avLst/>
          </a:prstGeom>
          <a:solidFill>
            <a:srgbClr val="90D1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09" tIns="130609" rIns="130609" bIns="130609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twelfth  digit in an adjustment/ void TCN will either be:</a:t>
            </a:r>
          </a:p>
          <a:p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1=  Debit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2= Credit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022080" y="1743660"/>
            <a:ext cx="2804160" cy="0"/>
          </a:xfrm>
          <a:prstGeom prst="line">
            <a:avLst/>
          </a:prstGeom>
          <a:solidFill>
            <a:schemeClr val="folHlink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9022080" y="1727467"/>
            <a:ext cx="0" cy="19277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30609" tIns="65305" rIns="130609" bIns="6530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11/09/2017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7391"/>
      </p:ext>
    </p:extLst>
  </p:cSld>
  <p:clrMapOvr>
    <a:masterClrMapping/>
  </p:clrMapOvr>
</p:sld>
</file>

<file path=ppt/theme/theme1.xml><?xml version="1.0" encoding="utf-8"?>
<a:theme xmlns:a="http://schemas.openxmlformats.org/drawingml/2006/main" name="Conduent_PPT_Template_White_6Jan">
  <a:themeElements>
    <a:clrScheme name="CONDUENT 2">
      <a:dk1>
        <a:sysClr val="windowText" lastClr="000000"/>
      </a:dk1>
      <a:lt1>
        <a:sysClr val="window" lastClr="FFFFFF"/>
      </a:lt1>
      <a:dk2>
        <a:srgbClr val="284563"/>
      </a:dk2>
      <a:lt2>
        <a:srgbClr val="DADDDC"/>
      </a:lt2>
      <a:accent1>
        <a:srgbClr val="0047BA"/>
      </a:accent1>
      <a:accent2>
        <a:srgbClr val="468CFF"/>
      </a:accent2>
      <a:accent3>
        <a:srgbClr val="005A64"/>
      </a:accent3>
      <a:accent4>
        <a:srgbClr val="00837B"/>
      </a:accent4>
      <a:accent5>
        <a:srgbClr val="00B4A0"/>
      </a:accent5>
      <a:accent6>
        <a:srgbClr val="F79646"/>
      </a:accent6>
      <a:hlink>
        <a:srgbClr val="0047BA"/>
      </a:hlink>
      <a:folHlink>
        <a:srgbClr val="0047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rgbClr val="FFFFF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07E880E9CA24E8522E10455DEAA75" ma:contentTypeVersion="9" ma:contentTypeDescription="Create a new document." ma:contentTypeScope="" ma:versionID="17a22d2e40663e0adaad629a68a0ca76">
  <xsd:schema xmlns:xsd="http://www.w3.org/2001/XMLSchema" xmlns:xs="http://www.w3.org/2001/XMLSchema" xmlns:p="http://schemas.microsoft.com/office/2006/metadata/properties" xmlns:ns2="5fc5b776-777f-4987-aea4-c75aad2caabd" targetNamespace="http://schemas.microsoft.com/office/2006/metadata/properties" ma:root="true" ma:fieldsID="88827b7284a61164b8ba308e63c58f19" ns2:_="">
    <xsd:import namespace="5fc5b776-777f-4987-aea4-c75aad2ca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5b776-777f-4987-aea4-c75aad2caa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7159BB-88DF-4C3B-AB1B-7FF8B573A9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A5F26E-5047-4362-B626-877543BB8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423C8-53DB-4FFA-9BA2-26494F298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c5b776-777f-4987-aea4-c75aad2ca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Conduent_PPT_Template_White_6Jan</Template>
  <TotalTime>951</TotalTime>
  <Words>1658</Words>
  <Application>Microsoft Office PowerPoint</Application>
  <PresentationFormat>Custom</PresentationFormat>
  <Paragraphs>287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Wingdings</vt:lpstr>
      <vt:lpstr>Conduent_PPT_Template_White_6Jan</vt:lpstr>
      <vt:lpstr>Reconsideration, Adjustment and Void Workshop</vt:lpstr>
      <vt:lpstr>PowerPoint Presentation</vt:lpstr>
      <vt:lpstr>Web Portal</vt:lpstr>
      <vt:lpstr>PowerPoint Presentation</vt:lpstr>
      <vt:lpstr>PowerPoint Presentation</vt:lpstr>
      <vt:lpstr>Important State Websites</vt:lpstr>
      <vt:lpstr>Transaction Control Number</vt:lpstr>
      <vt:lpstr>What is a Transaction Control Number (TCN)?</vt:lpstr>
      <vt:lpstr>PowerPoint Presentation</vt:lpstr>
      <vt:lpstr>Completing a Reconsideration Form</vt:lpstr>
      <vt:lpstr>When to Complete a Reconsideration Request</vt:lpstr>
      <vt:lpstr>Reconsideration Request Form</vt:lpstr>
      <vt:lpstr>Reconsideration Request Form</vt:lpstr>
      <vt:lpstr>Reconsideration Request Form</vt:lpstr>
      <vt:lpstr>Which Scenarios Would be Considered Reconsiderations?</vt:lpstr>
      <vt:lpstr>Which Scenarios Would be Considered Reconsiderations?</vt:lpstr>
      <vt:lpstr>Which Scenarios Would be Considered Reconsiderations?</vt:lpstr>
      <vt:lpstr>Which Scenarios Would be Considered Reconsiderations?</vt:lpstr>
      <vt:lpstr>Remittance Advice EOB Code</vt:lpstr>
      <vt:lpstr>When is it Necessary to Fill Out an Adjustment Form for a Claim</vt:lpstr>
      <vt:lpstr>Adjustments</vt:lpstr>
      <vt:lpstr>Adjustments</vt:lpstr>
      <vt:lpstr>Adjustments</vt:lpstr>
      <vt:lpstr>Completing an Adjustment Form</vt:lpstr>
      <vt:lpstr>Adjustment Request Form</vt:lpstr>
      <vt:lpstr>PowerPoint Presentation</vt:lpstr>
      <vt:lpstr>Adjustments – Filing Guidelines Recap</vt:lpstr>
      <vt:lpstr>Completing a Void Form</vt:lpstr>
      <vt:lpstr>PowerPoint Presentation</vt:lpstr>
      <vt:lpstr>Voids</vt:lpstr>
      <vt:lpstr>Request Form Instructions</vt:lpstr>
      <vt:lpstr>Request Form Instructions</vt:lpstr>
      <vt:lpstr>Request Form Instructions</vt:lpstr>
      <vt:lpstr>Request Form Instructions</vt:lpstr>
      <vt:lpstr>Forms on the Web Portal</vt:lpstr>
      <vt:lpstr>Forms on the Web Portal</vt:lpstr>
      <vt:lpstr>PowerPoint Presentation</vt:lpstr>
      <vt:lpstr>PowerPoint Presentation</vt:lpstr>
    </vt:vector>
  </TitlesOfParts>
  <Company>ACS - A Xerox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aliquam doloripsamet</dc:title>
  <dc:creator>Derrick Douglas</dc:creator>
  <cp:lastModifiedBy>HARRIS, AMY L</cp:lastModifiedBy>
  <cp:revision>77</cp:revision>
  <dcterms:created xsi:type="dcterms:W3CDTF">2017-01-18T18:41:02Z</dcterms:created>
  <dcterms:modified xsi:type="dcterms:W3CDTF">2020-09-11T15:41:17Z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0x0101001CE07E880E9CA24E8522E10455DEAA75</vt:lpwstr>
  </property>
</Properties>
</file>